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6"/>
  </p:notesMasterIdLst>
  <p:handoutMasterIdLst>
    <p:handoutMasterId r:id="rId7"/>
  </p:handoutMasterIdLst>
  <p:sldIdLst>
    <p:sldId id="464" r:id="rId2"/>
    <p:sldId id="460" r:id="rId3"/>
    <p:sldId id="462" r:id="rId4"/>
    <p:sldId id="463" r:id="rId5"/>
  </p:sldIdLst>
  <p:sldSz cx="9144000" cy="5143500" type="screen16x9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004DE6"/>
    <a:srgbClr val="002060"/>
    <a:srgbClr val="CDFFE4"/>
    <a:srgbClr val="40AEF2"/>
    <a:srgbClr val="0E86D0"/>
    <a:srgbClr val="81FF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036" autoAdjust="0"/>
    <p:restoredTop sz="95708" autoAdjust="0"/>
  </p:normalViewPr>
  <p:slideViewPr>
    <p:cSldViewPr>
      <p:cViewPr>
        <p:scale>
          <a:sx n="100" d="100"/>
          <a:sy n="100" d="100"/>
        </p:scale>
        <p:origin x="-552" y="-37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60" cy="496331"/>
          </a:xfrm>
          <a:prstGeom prst="rect">
            <a:avLst/>
          </a:prstGeom>
        </p:spPr>
        <p:txBody>
          <a:bodyPr vert="horz" lIns="91979" tIns="45990" rIns="91979" bIns="4599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3" y="1"/>
            <a:ext cx="2945660" cy="496331"/>
          </a:xfrm>
          <a:prstGeom prst="rect">
            <a:avLst/>
          </a:prstGeom>
        </p:spPr>
        <p:txBody>
          <a:bodyPr vert="horz" lIns="91979" tIns="45990" rIns="91979" bIns="45990" rtlCol="0"/>
          <a:lstStyle>
            <a:lvl1pPr algn="r">
              <a:defRPr sz="1200"/>
            </a:lvl1pPr>
          </a:lstStyle>
          <a:p>
            <a:fld id="{CEB0A6E0-3A9D-4EAC-A11E-FEC605EA2F28}" type="datetimeFigureOut">
              <a:rPr lang="ru-RU" smtClean="0"/>
              <a:pPr/>
              <a:t>14.12.2015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60" cy="496331"/>
          </a:xfrm>
          <a:prstGeom prst="rect">
            <a:avLst/>
          </a:prstGeom>
        </p:spPr>
        <p:txBody>
          <a:bodyPr vert="horz" lIns="91979" tIns="45990" rIns="91979" bIns="4599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60" cy="496331"/>
          </a:xfrm>
          <a:prstGeom prst="rect">
            <a:avLst/>
          </a:prstGeom>
        </p:spPr>
        <p:txBody>
          <a:bodyPr vert="horz" lIns="91979" tIns="45990" rIns="91979" bIns="45990" rtlCol="0" anchor="b"/>
          <a:lstStyle>
            <a:lvl1pPr algn="r">
              <a:defRPr sz="1200"/>
            </a:lvl1pPr>
          </a:lstStyle>
          <a:p>
            <a:fld id="{CD3AF319-A184-45FC-9DE2-EB9CD3FA17B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18676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60" cy="496331"/>
          </a:xfrm>
          <a:prstGeom prst="rect">
            <a:avLst/>
          </a:prstGeom>
        </p:spPr>
        <p:txBody>
          <a:bodyPr vert="horz" lIns="91979" tIns="45990" rIns="91979" bIns="4599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1"/>
            <a:ext cx="2945660" cy="496331"/>
          </a:xfrm>
          <a:prstGeom prst="rect">
            <a:avLst/>
          </a:prstGeom>
        </p:spPr>
        <p:txBody>
          <a:bodyPr vert="horz" lIns="91979" tIns="45990" rIns="91979" bIns="45990" rtlCol="0"/>
          <a:lstStyle>
            <a:lvl1pPr algn="r">
              <a:defRPr sz="1200"/>
            </a:lvl1pPr>
          </a:lstStyle>
          <a:p>
            <a:fld id="{D2936C33-2F50-4361-9651-B5934CDC7413}" type="datetimeFigureOut">
              <a:rPr lang="ru-RU" smtClean="0"/>
              <a:pPr/>
              <a:t>14.12.2015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2950"/>
            <a:ext cx="6619875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979" tIns="45990" rIns="91979" bIns="4599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979" tIns="45990" rIns="91979" bIns="4599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60" cy="496331"/>
          </a:xfrm>
          <a:prstGeom prst="rect">
            <a:avLst/>
          </a:prstGeom>
        </p:spPr>
        <p:txBody>
          <a:bodyPr vert="horz" lIns="91979" tIns="45990" rIns="91979" bIns="4599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60" cy="496331"/>
          </a:xfrm>
          <a:prstGeom prst="rect">
            <a:avLst/>
          </a:prstGeom>
        </p:spPr>
        <p:txBody>
          <a:bodyPr vert="horz" lIns="91979" tIns="45990" rIns="91979" bIns="45990" rtlCol="0" anchor="b"/>
          <a:lstStyle>
            <a:lvl1pPr algn="r">
              <a:defRPr sz="1200"/>
            </a:lvl1pPr>
          </a:lstStyle>
          <a:p>
            <a:fld id="{59E3846F-E4DD-4C7C-A04D-B5CB438F4AB2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71306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 txBox="1">
            <a:spLocks noGrp="1" noChangeArrowheads="1"/>
          </p:cNvSpPr>
          <p:nvPr/>
        </p:nvSpPr>
        <p:spPr bwMode="auto">
          <a:xfrm>
            <a:off x="3851229" y="9427624"/>
            <a:ext cx="2944870" cy="497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59" tIns="46029" rIns="92059" bIns="46029" anchor="b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541BCA10-A7A4-4163-B094-1F4C48BA7439}" type="slidenum">
              <a:rPr lang="ru-RU" sz="1200">
                <a:solidFill>
                  <a:prstClr val="black"/>
                </a:solidFill>
                <a:cs typeface="Arial" charset="0"/>
              </a:rPr>
              <a:pPr algn="r" eaLnBrk="1" hangingPunct="1"/>
              <a:t>2</a:t>
            </a:fld>
            <a:endParaRPr lang="ru-RU" sz="1200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6513402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 txBox="1">
            <a:spLocks noGrp="1" noChangeArrowheads="1"/>
          </p:cNvSpPr>
          <p:nvPr/>
        </p:nvSpPr>
        <p:spPr bwMode="auto">
          <a:xfrm>
            <a:off x="3851229" y="9427624"/>
            <a:ext cx="2944870" cy="497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59" tIns="46029" rIns="92059" bIns="46029" anchor="b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541BCA10-A7A4-4163-B094-1F4C48BA7439}" type="slidenum">
              <a:rPr lang="ru-RU" sz="1200">
                <a:solidFill>
                  <a:prstClr val="black"/>
                </a:solidFill>
                <a:cs typeface="Arial" charset="0"/>
              </a:rPr>
              <a:pPr algn="r" eaLnBrk="1" hangingPunct="1"/>
              <a:t>3</a:t>
            </a:fld>
            <a:endParaRPr lang="ru-RU" sz="1200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6513402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 txBox="1">
            <a:spLocks noGrp="1" noChangeArrowheads="1"/>
          </p:cNvSpPr>
          <p:nvPr/>
        </p:nvSpPr>
        <p:spPr bwMode="auto">
          <a:xfrm>
            <a:off x="3851229" y="9427624"/>
            <a:ext cx="2944870" cy="497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59" tIns="46029" rIns="92059" bIns="46029" anchor="b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541BCA10-A7A4-4163-B094-1F4C48BA7439}" type="slidenum">
              <a:rPr lang="ru-RU" sz="1200">
                <a:solidFill>
                  <a:prstClr val="black"/>
                </a:solidFill>
                <a:cs typeface="Arial" charset="0"/>
              </a:rPr>
              <a:pPr algn="r" eaLnBrk="1" hangingPunct="1"/>
              <a:t>4</a:t>
            </a:fld>
            <a:endParaRPr lang="ru-RU" sz="1200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6513402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24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14.12.2015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87602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14.12.2015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16959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54783"/>
            <a:ext cx="2057400" cy="32908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54783"/>
            <a:ext cx="6019800" cy="32908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14.12.2015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098762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14.12.2015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8035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14.12.2015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34624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900115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900115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14.12.2015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70259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14.12.2015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62056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14.12.2015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78153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14.12.2015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5352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8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93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8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14.12.2015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96578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8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14.12.2015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548731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14.12.2015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32558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23478"/>
            <a:ext cx="8229600" cy="864096"/>
          </a:xfrm>
        </p:spPr>
        <p:txBody>
          <a:bodyPr>
            <a:normAutofit fontScale="90000"/>
          </a:bodyPr>
          <a:lstStyle/>
          <a:p>
            <a:pPr lvl="0">
              <a:spcBef>
                <a:spcPts val="0"/>
              </a:spcBef>
            </a:pPr>
            <a:r>
              <a:rPr lang="ru-RU" sz="31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1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государственный контроль </a:t>
            </a:r>
            <a:r>
              <a:rPr lang="ru-RU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качества </a:t>
            </a:r>
            <a:r>
              <a:rPr lang="ru-RU" sz="1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</a:t>
            </a:r>
            <a:br>
              <a:rPr lang="ru-RU" sz="1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Система </a:t>
            </a:r>
            <a:r>
              <a:rPr lang="ru-RU" sz="1800" b="1" dirty="0">
                <a:solidFill>
                  <a:srgbClr val="FF0000"/>
                </a:solidFill>
                <a:latin typeface="Times New Roman"/>
                <a:ea typeface="Times New Roman"/>
              </a:rPr>
              <a:t>оценки </a:t>
            </a:r>
            <a:r>
              <a:rPr lang="ru-RU" sz="18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достижения планируемых </a:t>
            </a:r>
            <a:r>
              <a:rPr lang="ru-RU" sz="1800" b="1" dirty="0">
                <a:solidFill>
                  <a:srgbClr val="FF0000"/>
                </a:solidFill>
                <a:latin typeface="Times New Roman"/>
                <a:ea typeface="Times New Roman"/>
              </a:rPr>
              <a:t>результатов</a:t>
            </a:r>
            <a:r>
              <a:rPr lang="ru-RU" sz="1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03690563"/>
              </p:ext>
            </p:extLst>
          </p:nvPr>
        </p:nvGraphicFramePr>
        <p:xfrm>
          <a:off x="467544" y="1059582"/>
          <a:ext cx="8147248" cy="34991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03244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effectLst/>
                          <a:latin typeface="Times New Roman"/>
                          <a:ea typeface="Times New Roman"/>
                        </a:rPr>
                        <a:t>п.19.9 ФГОС НОО</a:t>
                      </a:r>
                    </a:p>
                    <a:p>
                      <a:pPr algn="ctr"/>
                      <a:r>
                        <a:rPr lang="ru-RU" sz="1600" dirty="0" smtClean="0">
                          <a:effectLst/>
                          <a:latin typeface="Times New Roman"/>
                          <a:ea typeface="Times New Roman"/>
                        </a:rPr>
                        <a:t>п 18.1.3. ФГОС ООО</a:t>
                      </a:r>
                      <a:endParaRPr lang="ru-RU" sz="16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effectLst/>
                          <a:latin typeface="Times New Roman"/>
                          <a:ea typeface="Times New Roman"/>
                        </a:rPr>
                        <a:t>раздел</a:t>
                      </a:r>
                      <a:r>
                        <a:rPr lang="ru-RU" sz="1600" baseline="0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600" dirty="0" smtClean="0">
                          <a:effectLst/>
                          <a:latin typeface="Times New Roman"/>
                          <a:ea typeface="Times New Roman"/>
                        </a:rPr>
                        <a:t>1.3. «Примерной образовательной программы» </a:t>
                      </a:r>
                      <a:endParaRPr lang="ru-RU" sz="1600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indent="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Система оценки достижения планируемых результатов освоения основной общеобразовательной программы … должна:</a:t>
                      </a:r>
                      <a:endParaRPr lang="ru-RU" sz="1600" dirty="0" smtClean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r>
                        <a:rPr lang="ru-RU" sz="1600" dirty="0" smtClean="0">
                          <a:effectLst/>
                          <a:latin typeface="Times New Roman"/>
                          <a:ea typeface="Times New Roman"/>
                        </a:rPr>
                        <a:t>обеспечивать комплексный подход к оценке результатов освоения основной образовательной программы начального общего образования, позволяющий вести оценку предметных, </a:t>
                      </a:r>
                      <a:r>
                        <a:rPr lang="ru-RU" sz="1600" dirty="0" err="1" smtClean="0">
                          <a:effectLst/>
                          <a:latin typeface="Times New Roman"/>
                          <a:ea typeface="Times New Roman"/>
                        </a:rPr>
                        <a:t>метапредметных</a:t>
                      </a:r>
                      <a:r>
                        <a:rPr lang="ru-RU" sz="1600" dirty="0" smtClean="0">
                          <a:effectLst/>
                          <a:latin typeface="Times New Roman"/>
                          <a:ea typeface="Times New Roman"/>
                        </a:rPr>
                        <a:t> и личностных результатов начального общего образования</a:t>
                      </a:r>
                      <a:endParaRPr lang="ru-RU" sz="1600" b="0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effectLst/>
                          <a:latin typeface="Times New Roman"/>
                          <a:ea typeface="MS Gothic"/>
                        </a:rPr>
                        <a:t>Система оценки достижения планируемых результатов освоения основной </a:t>
                      </a:r>
                      <a:r>
                        <a:rPr lang="ru-RU" sz="1600" smtClean="0">
                          <a:effectLst/>
                          <a:latin typeface="Times New Roman"/>
                          <a:ea typeface="MS Gothic"/>
                        </a:rPr>
                        <a:t>образовательной программы</a:t>
                      </a:r>
                    </a:p>
                    <a:p>
                      <a:r>
                        <a:rPr lang="ru-RU" sz="1600" b="0" smtClean="0">
                          <a:effectLst/>
                          <a:latin typeface="Times New Roman"/>
                          <a:ea typeface="MS Gothic"/>
                        </a:rPr>
                        <a:t>- Особенности оценки личностных, метапредметных и предметных результатов</a:t>
                      </a:r>
                    </a:p>
                    <a:p>
                      <a:r>
                        <a:rPr lang="ru-RU" sz="1600" b="0" smtClean="0">
                          <a:effectLst/>
                          <a:latin typeface="Times New Roman"/>
                          <a:ea typeface="MS Gothic"/>
                        </a:rPr>
                        <a:t>- Портфель достижений как инструмент оценки динамики индивидуальных образовательных достижений</a:t>
                      </a:r>
                    </a:p>
                    <a:p>
                      <a:r>
                        <a:rPr lang="ru-RU" sz="1600" b="0" smtClean="0">
                          <a:effectLst/>
                          <a:latin typeface="Times New Roman"/>
                          <a:ea typeface="MS Gothic"/>
                        </a:rPr>
                        <a:t>- Итоговая оценка</a:t>
                      </a:r>
                      <a:r>
                        <a:rPr lang="ru-RU" sz="1600" b="0" baseline="0" smtClean="0">
                          <a:effectLst/>
                          <a:latin typeface="Times New Roman"/>
                          <a:ea typeface="MS Gothic"/>
                        </a:rPr>
                        <a:t> выпускника</a:t>
                      </a:r>
                      <a:endParaRPr lang="ru-RU" sz="1600" b="0">
                        <a:effectLst/>
                        <a:latin typeface="Times New Roman"/>
                        <a:ea typeface="MS Gothic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80175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1403648" cy="5143500"/>
          </a:xfrm>
          <a:prstGeom prst="rect">
            <a:avLst/>
          </a:prstGeom>
        </p:spPr>
      </p:pic>
      <p:sp>
        <p:nvSpPr>
          <p:cNvPr id="10" name="Прямоугольник с двумя вырезанными противолежащими углами 9"/>
          <p:cNvSpPr/>
          <p:nvPr/>
        </p:nvSpPr>
        <p:spPr>
          <a:xfrm>
            <a:off x="701824" y="4804000"/>
            <a:ext cx="8370168" cy="288032"/>
          </a:xfrm>
          <a:prstGeom prst="snip2Diag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0800000" scaled="1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dirty="0" smtClean="0">
                <a:solidFill>
                  <a:prstClr val="white"/>
                </a:solidFill>
              </a:rPr>
              <a:t>Министерство образования и науки Республики Татарстан</a:t>
            </a:r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0AA953-8F8B-41CF-A1AB-C67361DBF7B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8113218"/>
              </p:ext>
            </p:extLst>
          </p:nvPr>
        </p:nvGraphicFramePr>
        <p:xfrm>
          <a:off x="395536" y="749239"/>
          <a:ext cx="8400553" cy="41502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0553"/>
              </a:tblGrid>
              <a:tr h="5659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Проведение промежуточной аттестации</a:t>
                      </a:r>
                    </a:p>
                  </a:txBody>
                  <a:tcPr/>
                </a:tc>
              </a:tr>
              <a:tr h="64451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- не обеспечено хранение материалов</a:t>
                      </a:r>
                    </a:p>
                  </a:txBody>
                  <a:tcPr/>
                </a:tc>
              </a:tr>
              <a:tr h="670699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локальный акт четко не определяет процедуру проведения</a:t>
                      </a:r>
                    </a:p>
                  </a:txBody>
                  <a:tcPr/>
                </a:tc>
              </a:tr>
              <a:tr h="688167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несоответствие локальному акту организации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 smtClean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670699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- несоответствие форм 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проведения промежуточной </a:t>
                      </a:r>
                      <a:r>
                        <a:rPr kumimoji="0" lang="ru-RU" sz="16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аттестации заявленным в  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основной образовательной программе организации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670699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- недостаточен уровень анализа результатов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051720" y="242247"/>
            <a:ext cx="615463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государственный контроль качества образования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5013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1403648" cy="5143500"/>
          </a:xfrm>
          <a:prstGeom prst="rect">
            <a:avLst/>
          </a:prstGeom>
        </p:spPr>
      </p:pic>
      <p:sp>
        <p:nvSpPr>
          <p:cNvPr id="10" name="Прямоугольник с двумя вырезанными противолежащими углами 9"/>
          <p:cNvSpPr/>
          <p:nvPr/>
        </p:nvSpPr>
        <p:spPr>
          <a:xfrm>
            <a:off x="701824" y="4804000"/>
            <a:ext cx="8370168" cy="288032"/>
          </a:xfrm>
          <a:prstGeom prst="snip2Diag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0800000" scaled="1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dirty="0" smtClean="0">
                <a:solidFill>
                  <a:prstClr val="white"/>
                </a:solidFill>
              </a:rPr>
              <a:t>Министерство образования и науки Республики Татарстан</a:t>
            </a:r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0AA953-8F8B-41CF-A1AB-C67361DBF7B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1333587"/>
              </p:ext>
            </p:extLst>
          </p:nvPr>
        </p:nvGraphicFramePr>
        <p:xfrm>
          <a:off x="457200" y="843558"/>
          <a:ext cx="8400553" cy="38909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0553"/>
              </a:tblGrid>
              <a:tr h="460308">
                <a:tc>
                  <a:txBody>
                    <a:bodyPr/>
                    <a:lstStyle/>
                    <a:p>
                      <a:pPr indent="4495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Организация </a:t>
                      </a:r>
                      <a:r>
                        <a:rPr lang="ru-RU" sz="2000" dirty="0" err="1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внутришкольного</a:t>
                      </a:r>
                      <a:r>
                        <a:rPr lang="ru-RU" sz="2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контроля</a:t>
                      </a:r>
                      <a:endParaRPr lang="ru-RU" sz="20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47118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- не разработана</a:t>
                      </a:r>
                      <a:r>
                        <a:rPr lang="ru-RU" sz="1600" baseline="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система оценки достижения планируемых результатов</a:t>
                      </a:r>
                      <a:endParaRPr lang="ru-RU" sz="1600" dirty="0" smtClean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7118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- система</a:t>
                      </a:r>
                      <a:r>
                        <a:rPr lang="ru-RU" sz="1600" baseline="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оценки, указанная в основной образовательной программе, не регламентирована в локальных актах и не реализуется на практике</a:t>
                      </a:r>
                      <a:endParaRPr lang="ru-RU" sz="1600" dirty="0" smtClean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71187"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ea typeface="Calibri"/>
                        </a:rPr>
                        <a:t>недостаточен анализ достижения планируемых результатов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dirty="0" smtClean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658568">
                <a:tc>
                  <a:txBody>
                    <a:bodyPr/>
                    <a:lstStyle/>
                    <a:p>
                      <a:pPr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/>
                        </a:rPr>
                        <a:t>в протоколах коллегиальных органов управления не просматриваются управленческие решения по результатам контроля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490330">
                <a:tc>
                  <a:txBody>
                    <a:bodyPr/>
                    <a:lstStyle/>
                    <a:p>
                      <a:pPr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/>
                        </a:rPr>
                        <a:t>в анализах работы не представлен анализ методических затруднений учителей в реализации ФГОС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49033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ea typeface="Calibri"/>
                        </a:rPr>
                        <a:t>при посещении уроков не отслеживается формирование УУД</a:t>
                      </a: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907704" y="113428"/>
            <a:ext cx="69847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государственный контроль качества образования</a:t>
            </a:r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669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1403648" cy="5143500"/>
          </a:xfrm>
          <a:prstGeom prst="rect">
            <a:avLst/>
          </a:prstGeom>
        </p:spPr>
      </p:pic>
      <p:sp>
        <p:nvSpPr>
          <p:cNvPr id="10" name="Прямоугольник с двумя вырезанными противолежащими углами 9"/>
          <p:cNvSpPr/>
          <p:nvPr/>
        </p:nvSpPr>
        <p:spPr>
          <a:xfrm>
            <a:off x="701824" y="4804000"/>
            <a:ext cx="8370168" cy="288032"/>
          </a:xfrm>
          <a:prstGeom prst="snip2Diag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0800000" scaled="1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dirty="0" smtClean="0">
                <a:solidFill>
                  <a:prstClr val="white"/>
                </a:solidFill>
              </a:rPr>
              <a:t>Министерство образования и науки Республики Татарстан</a:t>
            </a:r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0AA953-8F8B-41CF-A1AB-C67361DBF7B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6089243"/>
              </p:ext>
            </p:extLst>
          </p:nvPr>
        </p:nvGraphicFramePr>
        <p:xfrm>
          <a:off x="503040" y="673769"/>
          <a:ext cx="8568952" cy="40541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8536"/>
                <a:gridCol w="6830416"/>
              </a:tblGrid>
              <a:tr h="460308">
                <a:tc>
                  <a:txBody>
                    <a:bodyPr/>
                    <a:lstStyle/>
                    <a:p>
                      <a:pPr indent="4495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критерии</a:t>
                      </a:r>
                      <a:endParaRPr lang="ru-RU" sz="1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4495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Трудности в проведении уроков по ФГОС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7118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Ориентация на достижение нового образовательного результата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Примерное понимание есть, неясны способы достижения и оценивание</a:t>
                      </a:r>
                      <a:endParaRPr lang="ru-RU" sz="1400" dirty="0" smtClean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Учителя не обнаруживают ресурса привычных заданий для формирования </a:t>
                      </a:r>
                      <a:r>
                        <a:rPr lang="ru-RU" sz="1400" dirty="0" err="1" smtClean="0">
                          <a:effectLst/>
                          <a:latin typeface="Times New Roman"/>
                          <a:ea typeface="Times New Roman"/>
                        </a:rPr>
                        <a:t>метапредметного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 результата</a:t>
                      </a:r>
                      <a:endParaRPr lang="ru-RU" sz="1400" dirty="0" smtClean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658568"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ru-RU" sz="1400" kern="1200" smtClean="0">
                          <a:effectLst/>
                          <a:latin typeface="Times New Roman"/>
                        </a:rPr>
                        <a:t>Постановка цели </a:t>
                      </a:r>
                      <a:endParaRPr lang="ru-RU" sz="1400" smtClean="0">
                        <a:effectLst/>
                        <a:latin typeface="Calibri"/>
                      </a:endParaRPr>
                    </a:p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ru-RU" sz="1400" kern="1200" smtClean="0">
                          <a:effectLst/>
                          <a:latin typeface="Times New Roman"/>
                        </a:rPr>
                        <a:t>Наличие учебной ситуации</a:t>
                      </a:r>
                      <a:endParaRPr lang="ru-RU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eaLnBrk="0" fontAlgn="base" hangingPunct="0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</a:rPr>
                        <a:t>Дети не   понимают, что они делают и зачем</a:t>
                      </a:r>
                      <a:endParaRPr lang="ru-RU" sz="1400" dirty="0" smtClean="0">
                        <a:effectLst/>
                      </a:endParaRPr>
                    </a:p>
                    <a:p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Неточная формулировка заданий учителем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503100"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ru-RU" sz="1400" kern="1200" smtClean="0">
                          <a:effectLst/>
                          <a:latin typeface="Times New Roman"/>
                        </a:rPr>
                        <a:t>Оценка достигнутых результатов</a:t>
                      </a:r>
                      <a:endParaRPr lang="ru-RU" sz="1400" smtClean="0">
                        <a:effectLst/>
                        <a:latin typeface="Calibri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eaLnBrk="0" fontAlgn="base" hangingPunct="0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</a:rPr>
                        <a:t>Дети  оценивают не достижение поставленных целей, а свое настроение, активность </a:t>
                      </a:r>
                      <a:endParaRPr lang="ru-RU" sz="1400" dirty="0" smtClean="0">
                        <a:effectLst/>
                      </a:endParaRPr>
                    </a:p>
                    <a:p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Острый дефицит средств и способов оценки предметных и </a:t>
                      </a:r>
                      <a:r>
                        <a:rPr lang="ru-RU" sz="1400" dirty="0" err="1" smtClean="0">
                          <a:effectLst/>
                          <a:latin typeface="Times New Roman"/>
                          <a:ea typeface="Times New Roman"/>
                        </a:rPr>
                        <a:t>метапредметных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 результатов</a:t>
                      </a:r>
                      <a:endParaRPr lang="ru-RU" sz="1400" dirty="0" smtClean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90330"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effectLst/>
                          <a:latin typeface="Times New Roman"/>
                        </a:rPr>
                        <a:t>Формы  организации деятельности на уроке</a:t>
                      </a:r>
                      <a:endParaRPr lang="ru-RU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eaLnBrk="0" fontAlgn="base" hangingPunct="0"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effectLst/>
                          <a:latin typeface="Times New Roman"/>
                        </a:rPr>
                        <a:t>Неумение организовывать учебную деятельность и исследовать непонимание, затруднения учащихся</a:t>
                      </a:r>
                      <a:endParaRPr lang="ru-RU" sz="1400" dirty="0" smtClean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Низкий уровень самостоятельности учащихся, 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Дети не обнаруживают способы действий сами, а берут в готовом виде у учителя или в учебнике</a:t>
                      </a:r>
                      <a:endParaRPr lang="ru-RU" sz="1400" dirty="0" smtClean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r>
                        <a:rPr lang="ru-RU" sz="1400" dirty="0" smtClean="0">
                          <a:effectLst/>
                          <a:latin typeface="Times New Roman"/>
                          <a:ea typeface="Calibri"/>
                        </a:rPr>
                        <a:t>Использование неадекватных форм работы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1979712" y="242247"/>
            <a:ext cx="70922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государственный контроль качества образования</a:t>
            </a:r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2245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6620</TotalTime>
  <Words>349</Words>
  <Application>Microsoft Office PowerPoint</Application>
  <PresentationFormat>Экран (16:9)</PresentationFormat>
  <Paragraphs>52</Paragraphs>
  <Slides>4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  Федеральный государственный контроль качества образования  Система оценки достижения планируемых результатов  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Afanaseva</dc:creator>
  <cp:lastModifiedBy>User</cp:lastModifiedBy>
  <cp:revision>738</cp:revision>
  <cp:lastPrinted>2015-11-12T11:09:03Z</cp:lastPrinted>
  <dcterms:created xsi:type="dcterms:W3CDTF">2014-03-04T07:12:45Z</dcterms:created>
  <dcterms:modified xsi:type="dcterms:W3CDTF">2015-12-14T10:42:28Z</dcterms:modified>
</cp:coreProperties>
</file>